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97" r:id="rId2"/>
    <p:sldId id="299" r:id="rId3"/>
    <p:sldId id="307" r:id="rId4"/>
    <p:sldId id="298" r:id="rId5"/>
    <p:sldId id="302" r:id="rId6"/>
    <p:sldId id="300" r:id="rId7"/>
    <p:sldId id="301" r:id="rId8"/>
    <p:sldId id="303" r:id="rId9"/>
    <p:sldId id="304" r:id="rId10"/>
    <p:sldId id="305" r:id="rId11"/>
    <p:sldId id="306" r:id="rId12"/>
    <p:sldId id="308" r:id="rId13"/>
    <p:sldId id="310" r:id="rId14"/>
    <p:sldId id="309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3" autoAdjust="0"/>
    <p:restoredTop sz="96220" autoAdjust="0"/>
  </p:normalViewPr>
  <p:slideViewPr>
    <p:cSldViewPr snapToGrid="0">
      <p:cViewPr varScale="1">
        <p:scale>
          <a:sx n="107" d="100"/>
          <a:sy n="107" d="100"/>
        </p:scale>
        <p:origin x="714" y="108"/>
      </p:cViewPr>
      <p:guideLst/>
    </p:cSldViewPr>
  </p:slideViewPr>
  <p:outlineViewPr>
    <p:cViewPr>
      <p:scale>
        <a:sx n="33" d="100"/>
        <a:sy n="33" d="100"/>
      </p:scale>
      <p:origin x="0" y="-46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CECBD1-E57F-4C9B-A526-4BD21035D06B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12DACA-8E16-445B-9354-9A51005FCF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4052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CN" sz="1200" b="0" i="0" u="none" strike="noStrike" baseline="0" dirty="0">
                <a:solidFill>
                  <a:srgbClr val="C00000"/>
                </a:solidFill>
                <a:latin typeface="ComicSansMS"/>
              </a:rPr>
              <a:t>What is the analog of regularity for defining functions?</a:t>
            </a:r>
            <a:endParaRPr lang="zh-CN" altLang="en-US" sz="1200" b="1" i="0" u="none" strike="noStrike" baseline="0" dirty="0">
              <a:solidFill>
                <a:srgbClr val="000000"/>
              </a:solidFill>
              <a:latin typeface="TimesNewRoman"/>
            </a:endParaRPr>
          </a:p>
          <a:p>
            <a:pPr algn="l"/>
            <a:r>
              <a:rPr lang="en-US" altLang="zh-CN" sz="1200" b="0" i="0" u="none" strike="noStrike" baseline="0" dirty="0">
                <a:solidFill>
                  <a:srgbClr val="C00000"/>
                </a:solidFill>
                <a:latin typeface="ComicSansMS"/>
              </a:rPr>
              <a:t>Do we really need such a concept ?</a:t>
            </a:r>
            <a:endParaRPr lang="zh-CN" altLang="en-US" sz="1200" b="0" i="0" u="none" strike="noStrike" baseline="0" dirty="0">
              <a:solidFill>
                <a:srgbClr val="C00000"/>
              </a:solidFill>
              <a:latin typeface="ComicSansM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12DACA-8E16-445B-9354-9A51005FCFA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444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12DACA-8E16-445B-9354-9A51005FCFA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31394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12DACA-8E16-445B-9354-9A51005FCFA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57773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12DACA-8E16-445B-9354-9A51005FCFA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08069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12DACA-8E16-445B-9354-9A51005FCFA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1151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65FC06-2003-4345-BEBF-89D9A77BB3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C0F09D-7856-40E0-A8B3-313172DC92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BC16063-EE12-4486-83F7-FBC2029A0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DC0E-4540-479B-BCA9-4581DE318BA7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0D17B4-2AB1-41D1-A659-E3506DD12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1E80E3-10DF-4A1C-A4C6-90C28D129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C13485-85E5-45C1-A350-2C164D0516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7878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C0EAA4-BC22-4953-9D73-569B17903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9A9800F-55CA-40E1-98FF-3A6E8574B5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323CE6B-B7B4-4E53-9291-A70C737F4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DC0E-4540-479B-BCA9-4581DE318BA7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C248DB-BD07-45A9-B438-161144030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6EAB53-70D2-4576-81D2-89F04E79C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C13485-85E5-45C1-A350-2C164D0516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9703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A6391BB-4205-4F62-9A3A-6D0B2E6569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755341B-D0B5-48F8-8E50-E2E21E14C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835F18-CBEF-44A1-8A71-7E3AA7D12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DC0E-4540-479B-BCA9-4581DE318BA7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C8EBE5-D142-43D6-832C-B43051295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CC90B6-3D52-4646-8A79-8678EA4C7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C13485-85E5-45C1-A350-2C164D0516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36539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53816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2191545" cy="6857999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3" hasCustomPrompt="1"/>
          </p:nvPr>
        </p:nvSpPr>
        <p:spPr>
          <a:xfrm>
            <a:off x="1178989" y="3099144"/>
            <a:ext cx="10189521" cy="3283944"/>
          </a:xfrm>
          <a:prstGeom prst="rect">
            <a:avLst/>
          </a:prstGeom>
        </p:spPr>
        <p:txBody>
          <a:bodyPr/>
          <a:lstStyle>
            <a:lvl1pPr marL="228594" marR="0" indent="-228594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B2DD"/>
              </a:buClr>
              <a:buSzPct val="120000"/>
              <a:buFont typeface="Arial" charset="0"/>
              <a:buChar char="•"/>
              <a:tabLst/>
              <a:defRPr sz="2667" b="0" i="0" baseline="0">
                <a:latin typeface="+mn-lt"/>
                <a:ea typeface="Avenir Next" charset="0"/>
                <a:cs typeface="Avenir Next" charset="0"/>
              </a:defRPr>
            </a:lvl1pPr>
            <a:lvl2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2pPr>
            <a:lvl3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3pPr>
            <a:lvl4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4pPr>
            <a:lvl5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5pPr>
          </a:lstStyle>
          <a:p>
            <a:pPr lvl="0"/>
            <a:r>
              <a:rPr lang="en-US" dirty="0"/>
              <a:t>Important parts of the bullet can be highlighted in a bold weight for added impact.</a:t>
            </a:r>
          </a:p>
          <a:p>
            <a:pPr lvl="0"/>
            <a:r>
              <a:rPr lang="en-US" dirty="0"/>
              <a:t>Maecenas vitae quam et </a:t>
            </a:r>
            <a:r>
              <a:rPr lang="en-US" dirty="0" err="1"/>
              <a:t>leo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maximus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a </a:t>
            </a:r>
            <a:r>
              <a:rPr lang="en-US" dirty="0" err="1"/>
              <a:t>tortor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Nunc</a:t>
            </a:r>
            <a:r>
              <a:rPr lang="en-US" dirty="0"/>
              <a:t> a </a:t>
            </a:r>
            <a:r>
              <a:rPr lang="en-US" dirty="0" err="1"/>
              <a:t>nisl</a:t>
            </a:r>
            <a:r>
              <a:rPr lang="en-US" dirty="0"/>
              <a:t> vitae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id </a:t>
            </a:r>
            <a:r>
              <a:rPr lang="en-US" dirty="0" err="1"/>
              <a:t>rutrum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4" hasCustomPrompt="1"/>
          </p:nvPr>
        </p:nvSpPr>
        <p:spPr>
          <a:xfrm>
            <a:off x="1178989" y="2188019"/>
            <a:ext cx="6707712" cy="50782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667" b="1" i="0" baseline="0">
                <a:solidFill>
                  <a:srgbClr val="00B2DD"/>
                </a:solidFill>
                <a:latin typeface="+mn-lt"/>
                <a:ea typeface="Avenir Next Demi Bold" charset="0"/>
                <a:cs typeface="Avenir Next Demi Bold" charset="0"/>
              </a:defRPr>
            </a:lvl1pPr>
            <a:lvl2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2pPr>
            <a:lvl3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3pPr>
            <a:lvl4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4pPr>
            <a:lvl5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5pPr>
          </a:lstStyle>
          <a:p>
            <a:pPr lvl="0"/>
            <a:r>
              <a:rPr lang="en-US" dirty="0"/>
              <a:t>Page title (minimal text as bullet points)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39012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0"/>
            <a:ext cx="12191543" cy="6857997"/>
          </a:xfrm>
          <a:prstGeom prst="rect">
            <a:avLst/>
          </a:prstGeom>
        </p:spPr>
      </p:pic>
      <p:sp>
        <p:nvSpPr>
          <p:cNvPr id="13" name="Text Placeholder 21"/>
          <p:cNvSpPr>
            <a:spLocks noGrp="1"/>
          </p:cNvSpPr>
          <p:nvPr>
            <p:ph type="body" sz="quarter" idx="16" hasCustomPrompt="1"/>
          </p:nvPr>
        </p:nvSpPr>
        <p:spPr>
          <a:xfrm>
            <a:off x="7060340" y="1286475"/>
            <a:ext cx="4468587" cy="825108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rgbClr val="F47920"/>
              </a:buClr>
              <a:buSzPct val="120000"/>
              <a:buFontTx/>
              <a:buNone/>
              <a:tabLst/>
              <a:defRPr sz="1600" b="1" i="0" baseline="0">
                <a:latin typeface="+mn-lt"/>
                <a:ea typeface="Avenir Next Demi Bold" charset="0"/>
                <a:cs typeface="Avenir Next Demi Bold" charset="0"/>
              </a:defRPr>
            </a:lvl1pPr>
            <a:lvl2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2pPr>
            <a:lvl3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3pPr>
            <a:lvl4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4pPr>
            <a:lvl5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5pPr>
          </a:lstStyle>
          <a:p>
            <a:pPr>
              <a:lnSpc>
                <a:spcPct val="120000"/>
              </a:lnSpc>
            </a:pP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  <a:endParaRPr lang="en-US" sz="1600" b="1" dirty="0">
              <a:solidFill>
                <a:schemeClr val="tx1"/>
              </a:solidFill>
              <a:latin typeface="Avenir Next Demi Bold" charset="0"/>
              <a:ea typeface="Avenir Next Demi Bold" charset="0"/>
              <a:cs typeface="Avenir Next Demi Bold" charset="0"/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-139565" y="-673768"/>
            <a:ext cx="6834471" cy="5855368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21"/>
          <p:cNvSpPr>
            <a:spLocks noGrp="1"/>
          </p:cNvSpPr>
          <p:nvPr>
            <p:ph type="body" sz="quarter" idx="14" hasCustomPrompt="1"/>
          </p:nvPr>
        </p:nvSpPr>
        <p:spPr>
          <a:xfrm>
            <a:off x="7060339" y="606869"/>
            <a:ext cx="4468588" cy="50782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667" b="1" i="0" baseline="0">
                <a:solidFill>
                  <a:srgbClr val="00B2DD"/>
                </a:solidFill>
                <a:latin typeface="+mn-lt"/>
                <a:ea typeface="Avenir Next Demi Bold" charset="0"/>
                <a:cs typeface="Avenir Next Demi Bold" charset="0"/>
              </a:defRPr>
            </a:lvl1pPr>
            <a:lvl2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2pPr>
            <a:lvl3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3pPr>
            <a:lvl4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4pPr>
            <a:lvl5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5pPr>
          </a:lstStyle>
          <a:p>
            <a:pPr lvl="0"/>
            <a:r>
              <a:rPr lang="en-US" dirty="0"/>
              <a:t>Page title (single picture)</a:t>
            </a:r>
          </a:p>
          <a:p>
            <a:pPr lvl="0"/>
            <a:endParaRPr lang="en-US" dirty="0"/>
          </a:p>
        </p:txBody>
      </p:sp>
      <p:sp>
        <p:nvSpPr>
          <p:cNvPr id="12" name="Text Placeholder 21"/>
          <p:cNvSpPr>
            <a:spLocks noGrp="1"/>
          </p:cNvSpPr>
          <p:nvPr>
            <p:ph type="body" sz="quarter" idx="15" hasCustomPrompt="1"/>
          </p:nvPr>
        </p:nvSpPr>
        <p:spPr>
          <a:xfrm>
            <a:off x="7060340" y="2111583"/>
            <a:ext cx="4468587" cy="2021964"/>
          </a:xfrm>
          <a:prstGeom prst="rect">
            <a:avLst/>
          </a:prstGeo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rgbClr val="F47920"/>
              </a:buClr>
              <a:buSzPct val="120000"/>
              <a:buFontTx/>
              <a:buNone/>
              <a:tabLst/>
              <a:defRPr sz="1333" b="0" i="0" baseline="0">
                <a:latin typeface="+mn-lt"/>
                <a:ea typeface="Avenir Next" charset="0"/>
                <a:cs typeface="Avenir Next" charset="0"/>
              </a:defRPr>
            </a:lvl1pPr>
            <a:lvl2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2pPr>
            <a:lvl3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3pPr>
            <a:lvl4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4pPr>
            <a:lvl5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vitae </a:t>
            </a:r>
            <a:r>
              <a:rPr lang="en-US" dirty="0" err="1"/>
              <a:t>nibh</a:t>
            </a:r>
            <a:r>
              <a:rPr lang="en-US" dirty="0"/>
              <a:t> est. Maecenas vitae quam et </a:t>
            </a:r>
            <a:r>
              <a:rPr lang="en-US" dirty="0" err="1"/>
              <a:t>leo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maximus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a </a:t>
            </a:r>
            <a:r>
              <a:rPr lang="en-US" dirty="0" err="1"/>
              <a:t>tortor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97630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333D13-8BB1-4DDF-9E8F-EE04FE2C7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192F58-167F-461D-B10D-715E8C0E3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BB0DA9-43F7-449D-9452-13EFCAEEA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DC0E-4540-479B-BCA9-4581DE318BA7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85E3A1-2D33-4256-A6F2-5DD815802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B86B54-6A27-494B-B838-43EBFE35D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C13485-85E5-45C1-A350-2C164D0516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4186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35DF50-4ADB-4516-BB4B-643E616B8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7D1C8D-7101-4CF1-BE89-A5836C1120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07CEBE-CCBD-4D9C-A2BA-5C03BE204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DC0E-4540-479B-BCA9-4581DE318BA7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14A301-59B2-4F8F-837D-773B24DE0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9A0E67-0314-4F3A-A658-4E652F2D3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C13485-85E5-45C1-A350-2C164D0516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9785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3214DE-06A4-463F-B501-F34833CB0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2A9C8A-E122-46C9-84AA-81CD47893E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D1A0B9E-9D15-42FC-A1C3-B1755016B6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AF008B4-FFE2-4EAC-B278-B696F7544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DC0E-4540-479B-BCA9-4581DE318BA7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F56AC1-F01A-40A4-AB48-3BC127A9C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C314330-1A88-4962-80C3-FBE318D56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C13485-85E5-45C1-A350-2C164D0516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3526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58F34A-6A56-4BDA-831D-2D8DE0950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9C661FB-781B-40AE-8AB8-6F511A695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4C468B8-2A21-4493-B204-B77E08DA89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156EBD0-4F77-48B3-BA58-C68AA2C795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9FF3FF0-EB63-405A-B7C3-023210D69A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8E7268C-6EE0-4AE0-8C7B-CE2C6F79F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DC0E-4540-479B-BCA9-4581DE318BA7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2527972-A1D4-46AC-8822-D2D39FF17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3F2BB04-F3A4-4A05-BF83-1C8A939B2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C13485-85E5-45C1-A350-2C164D0516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5573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ED9882-BB27-4954-9559-BAA6F5401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B906F1F-ADEB-4267-8F35-2692E2457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DC0E-4540-479B-BCA9-4581DE318BA7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4705362-6923-444F-A589-5F8865E7C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99E534E-415D-455D-92CD-2229F0D6E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C13485-85E5-45C1-A350-2C164D0516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9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C3214D1-54C7-4EA1-87F8-CB9EEC2C3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DC0E-4540-479B-BCA9-4581DE318BA7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FE990E1-A7E4-4288-921D-DA594BD44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B41C6DD-4524-49D1-B3C4-80BD77180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C13485-85E5-45C1-A350-2C164D0516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821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4B7B53-7945-49A8-A982-A4ACF6F59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046B5A-AE87-4637-81DF-514F99D52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60ECA37-BDC8-443E-9309-3B7BAE6EEF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E65534C-4ECC-406E-BE2A-A752D0A62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DC0E-4540-479B-BCA9-4581DE318BA7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4497A96-77F9-41B2-830A-BACA48699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EEA5D95-929C-40CD-92EF-11DB4C1EB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C13485-85E5-45C1-A350-2C164D0516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0236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D11832-46E6-4945-9504-5EA654895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678ED6A-0827-41C4-8C5D-C9A723F377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31C921B-831A-4267-9186-5F3AE0E77F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F16679-69A0-478A-8684-DD78F03AC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DC0E-4540-479B-BCA9-4581DE318BA7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DF3AC5B-22D3-4363-8858-6434075DD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9A656A-1AA1-4BDE-BA35-4317E24CB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C13485-85E5-45C1-A350-2C164D0516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4157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F3F8D56-AFF6-4027-89F6-0D4961DBE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4DB999-A9DF-4082-9D7C-2E60F8FE13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6E4F27-08E9-4890-8848-A4B4CD2AD8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F5DC0E-4540-479B-BCA9-4581DE318BA7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6E56C8-851F-495D-B299-5F6B499F06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4E75301-30F3-44F1-9085-DE1F03599D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C13485-85E5-45C1-A350-2C164D0516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2750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12191545" cy="6857997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804672" y="4765217"/>
            <a:ext cx="6846859" cy="122320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defRPr>
            </a:lvl1pPr>
          </a:lstStyle>
          <a:p>
            <a:r>
              <a:rPr lang="en-US" altLang="zh-CN" sz="3733" dirty="0">
                <a:solidFill>
                  <a:srgbClr val="00B2DD"/>
                </a:solidFill>
                <a:latin typeface="+mn-lt"/>
              </a:rPr>
              <a:t>Automata and logic for regular functions</a:t>
            </a:r>
            <a:endParaRPr lang="zh-CN" altLang="en-US" sz="3733" dirty="0">
              <a:solidFill>
                <a:srgbClr val="00B2DD"/>
              </a:solidFill>
              <a:latin typeface="+mn-lt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804672" y="6102145"/>
            <a:ext cx="9144000" cy="445707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Avenir Next Medium" charset="0"/>
                <a:ea typeface="Avenir Next Medium" charset="0"/>
                <a:cs typeface="Avenir Next Medium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600" dirty="0">
                <a:solidFill>
                  <a:srgbClr val="00B2DD"/>
                </a:solidFill>
                <a:latin typeface="+mn-lt"/>
              </a:rPr>
              <a:t>15/03/2022 </a:t>
            </a:r>
            <a:r>
              <a:rPr lang="en-US" sz="1600" dirty="0">
                <a:solidFill>
                  <a:srgbClr val="00B2DD"/>
                </a:solidFill>
                <a:latin typeface="+mn-lt"/>
              </a:rPr>
              <a:t> / </a:t>
            </a:r>
            <a:r>
              <a:rPr lang="en-US" altLang="zh-CN" sz="1600" dirty="0">
                <a:solidFill>
                  <a:srgbClr val="00B2DD"/>
                </a:solidFill>
                <a:latin typeface="+mn-lt"/>
              </a:rPr>
              <a:t>MB2.24 / Yang Tang ID:1899264</a:t>
            </a:r>
            <a:endParaRPr lang="en-US" sz="1600" dirty="0">
              <a:solidFill>
                <a:srgbClr val="00B2DD"/>
              </a:solidFill>
              <a:latin typeface="+mn-lt"/>
              <a:ea typeface="Avenir Next" charset="0"/>
              <a:cs typeface="Avenir Nex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078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178989" y="2895944"/>
            <a:ext cx="10189521" cy="422989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White-box testing – all branches tested using 6 different transduction functions</a:t>
            </a:r>
          </a:p>
          <a:p>
            <a:endParaRPr lang="en-US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+mn-lt"/>
              </a:rPr>
              <a:t>Testing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337FCD26-3517-4C2F-BA60-AF294AF57DF8}"/>
              </a:ext>
            </a:extLst>
          </p:cNvPr>
          <p:cNvSpPr txBox="1">
            <a:spLocks/>
          </p:cNvSpPr>
          <p:nvPr/>
        </p:nvSpPr>
        <p:spPr>
          <a:xfrm>
            <a:off x="1178989" y="4226960"/>
            <a:ext cx="10189521" cy="18690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594" marR="0" indent="-228594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B2DD"/>
              </a:buClr>
              <a:buSzPct val="120000"/>
              <a:buFont typeface="Arial" charset="0"/>
              <a:buChar char="•"/>
              <a:tabLst/>
              <a:defRPr sz="2667" b="0" i="0" kern="1200" baseline="0">
                <a:solidFill>
                  <a:schemeClr val="tx1"/>
                </a:solidFill>
                <a:latin typeface="+mn-lt"/>
                <a:ea typeface="Avenir Next" charset="0"/>
                <a:cs typeface="Avenir Nex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i="0" kern="120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i="0" kern="120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/>
              <a:t>All test passed - The system created achieves most of the goals set</a:t>
            </a:r>
            <a:r>
              <a:rPr lang="zh-CN" altLang="en-US" sz="2000" dirty="0"/>
              <a:t> </a:t>
            </a:r>
            <a:r>
              <a:rPr lang="en-US" altLang="zh-CN" sz="2000" dirty="0"/>
              <a:t>upon </a:t>
            </a:r>
            <a:r>
              <a:rPr lang="en-US" altLang="zh-CN" sz="2000" dirty="0" err="1"/>
              <a:t>initialising</a:t>
            </a:r>
            <a:r>
              <a:rPr lang="en-US" altLang="zh-CN" sz="2000" dirty="0"/>
              <a:t> the project</a:t>
            </a:r>
          </a:p>
          <a:p>
            <a:r>
              <a:rPr lang="en-US" altLang="zh-CN" sz="2000" dirty="0"/>
              <a:t>A number of new concepts and algorithms were</a:t>
            </a:r>
            <a:r>
              <a:rPr lang="zh-CN" altLang="en-US" sz="2000" dirty="0"/>
              <a:t> </a:t>
            </a:r>
            <a:r>
              <a:rPr lang="en-US" altLang="zh-CN" sz="2000" dirty="0"/>
              <a:t>learned and put into practice. </a:t>
            </a:r>
          </a:p>
          <a:p>
            <a:r>
              <a:rPr lang="en-US" altLang="zh-CN" sz="2000" dirty="0"/>
              <a:t>One algorithm was abandoned and replaced (no comparison made). </a:t>
            </a:r>
          </a:p>
          <a:p>
            <a:endParaRPr lang="en-US" sz="2000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CDD14BE-1628-45EE-961C-495E8B1F1981}"/>
              </a:ext>
            </a:extLst>
          </p:cNvPr>
          <p:cNvSpPr txBox="1">
            <a:spLocks/>
          </p:cNvSpPr>
          <p:nvPr/>
        </p:nvSpPr>
        <p:spPr>
          <a:xfrm>
            <a:off x="1178989" y="3519035"/>
            <a:ext cx="6707712" cy="507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667" b="1" i="0" kern="1200" baseline="0">
                <a:solidFill>
                  <a:srgbClr val="00B2DD"/>
                </a:solidFill>
                <a:latin typeface="+mn-lt"/>
                <a:ea typeface="Avenir Next Demi Bold" charset="0"/>
                <a:cs typeface="Avenir Next Demi Bold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i="0" kern="120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i="0" kern="120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Conclusion and </a:t>
            </a:r>
            <a:r>
              <a:rPr lang="en-US" altLang="zh-CN" sz="2800" dirty="0"/>
              <a:t>Evaluation</a:t>
            </a:r>
            <a:endParaRPr lang="zh-CN" alt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25270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build="p"/>
      <p:bldP spid="4" grpId="0" build="p"/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CN" sz="2000" dirty="0"/>
              <a:t>More transducer models</a:t>
            </a:r>
            <a:endParaRPr lang="zh-CN" altLang="en-US" sz="2000" dirty="0"/>
          </a:p>
          <a:p>
            <a:pPr algn="l"/>
            <a:r>
              <a:rPr lang="en-US" altLang="zh-CN" sz="2000" dirty="0"/>
              <a:t>More translation algorithms</a:t>
            </a:r>
            <a:endParaRPr lang="zh-CN" altLang="en-US" sz="2000" dirty="0"/>
          </a:p>
          <a:p>
            <a:pPr algn="l"/>
            <a:r>
              <a:rPr lang="en-US" altLang="zh-CN" sz="2000" dirty="0"/>
              <a:t>I/O - A graphical user interface (GUI) could be more efficient and</a:t>
            </a:r>
            <a:r>
              <a:rPr lang="zh-CN" altLang="en-US" sz="2000" dirty="0"/>
              <a:t> </a:t>
            </a:r>
            <a:r>
              <a:rPr lang="en-US" altLang="zh-CN" sz="2000" dirty="0"/>
              <a:t>intuitive when interacting with users. </a:t>
            </a:r>
            <a:endParaRPr lang="zh-CN" altLang="en-US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+mn-lt"/>
              </a:rPr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1624548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39B4AD5-F9C6-46E5-92AA-F74B5443F01B}"/>
              </a:ext>
            </a:extLst>
          </p:cNvPr>
          <p:cNvSpPr txBox="1">
            <a:spLocks/>
          </p:cNvSpPr>
          <p:nvPr/>
        </p:nvSpPr>
        <p:spPr>
          <a:xfrm>
            <a:off x="3928533" y="3429000"/>
            <a:ext cx="4334933" cy="664740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defRPr>
            </a:lvl1pPr>
          </a:lstStyle>
          <a:p>
            <a:r>
              <a:rPr lang="en-US" altLang="zh-CN" sz="3733" dirty="0">
                <a:solidFill>
                  <a:srgbClr val="00B2DD"/>
                </a:solidFill>
                <a:latin typeface="+mn-lt"/>
              </a:rPr>
              <a:t>Programme Demo</a:t>
            </a:r>
            <a:endParaRPr lang="zh-CN" altLang="en-US" sz="3733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54038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AE27205-3062-4DDD-8966-58C1C1E35F9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89196" y="1971150"/>
            <a:ext cx="7957275" cy="4782735"/>
          </a:xfrm>
        </p:spPr>
        <p:txBody>
          <a:bodyPr>
            <a:noAutofit/>
          </a:bodyPr>
          <a:lstStyle/>
          <a:p>
            <a:r>
              <a:rPr lang="en-US" altLang="zh-CN" sz="1800" dirty="0"/>
              <a:t>Regular Languages</a:t>
            </a:r>
          </a:p>
          <a:p>
            <a:r>
              <a:rPr lang="en-US" altLang="zh-CN" sz="1800" dirty="0">
                <a:latin typeface="+mn-lt"/>
              </a:rPr>
              <a:t>Regular functions</a:t>
            </a:r>
          </a:p>
          <a:p>
            <a:r>
              <a:rPr lang="en-US" altLang="zh-CN" sz="1800" dirty="0"/>
              <a:t>Project objectives: Implement chosen models and translation algorithms </a:t>
            </a:r>
          </a:p>
          <a:p>
            <a:r>
              <a:rPr lang="en-US" altLang="zh-CN" sz="1800" dirty="0">
                <a:latin typeface="+mn-lt"/>
              </a:rPr>
              <a:t>Two models: 2DFT and SST</a:t>
            </a:r>
          </a:p>
          <a:p>
            <a:r>
              <a:rPr lang="en-US" altLang="zh-CN" sz="1800" dirty="0">
                <a:latin typeface="+mn-lt"/>
              </a:rPr>
              <a:t>Tools chosen for implementation: Java, Git, GitHub, </a:t>
            </a:r>
            <a:r>
              <a:rPr lang="en-US" altLang="zh-CN" sz="1800" dirty="0" err="1">
                <a:latin typeface="+mn-lt"/>
              </a:rPr>
              <a:t>LaTex</a:t>
            </a:r>
            <a:r>
              <a:rPr lang="en-US" altLang="zh-CN" sz="1800" dirty="0">
                <a:latin typeface="+mn-lt"/>
              </a:rPr>
              <a:t>, </a:t>
            </a:r>
            <a:r>
              <a:rPr lang="en-US" altLang="zh-CN" sz="1800" dirty="0" err="1"/>
              <a:t>TikZ</a:t>
            </a:r>
            <a:endParaRPr lang="en-US" altLang="zh-CN" sz="1800" dirty="0">
              <a:latin typeface="+mn-lt"/>
            </a:endParaRPr>
          </a:p>
          <a:p>
            <a:r>
              <a:rPr lang="en-US" altLang="zh-CN" sz="1800" dirty="0">
                <a:latin typeface="+mn-lt"/>
              </a:rPr>
              <a:t>Plan-base </a:t>
            </a:r>
            <a:r>
              <a:rPr lang="en-US" altLang="zh-CN" sz="1800" dirty="0"/>
              <a:t>project management</a:t>
            </a:r>
          </a:p>
          <a:p>
            <a:r>
              <a:rPr lang="en-US" altLang="zh-CN" sz="1800" dirty="0"/>
              <a:t>Challenge: Redo translation algorithm</a:t>
            </a:r>
          </a:p>
          <a:p>
            <a:r>
              <a:rPr lang="en-US" altLang="zh-CN" sz="1800" dirty="0"/>
              <a:t>White-</a:t>
            </a:r>
            <a:r>
              <a:rPr lang="en-US" altLang="zh-CN" sz="1800" dirty="0">
                <a:latin typeface="+mn-lt"/>
              </a:rPr>
              <a:t>box testing</a:t>
            </a:r>
          </a:p>
          <a:p>
            <a:r>
              <a:rPr lang="en-US" altLang="zh-CN" sz="1800" dirty="0"/>
              <a:t>Conclusion and Evaluation: success but still improvable </a:t>
            </a:r>
          </a:p>
          <a:p>
            <a:r>
              <a:rPr lang="en-US" altLang="zh-CN" sz="1800" dirty="0">
                <a:latin typeface="+mn-lt"/>
              </a:rPr>
              <a:t>Future work: more models and </a:t>
            </a:r>
            <a:r>
              <a:rPr lang="en-US" altLang="zh-CN" sz="1800" dirty="0"/>
              <a:t>translation algorithms, GUI</a:t>
            </a:r>
            <a:endParaRPr lang="en-US" altLang="zh-CN" sz="1800" dirty="0">
              <a:latin typeface="+mn-lt"/>
            </a:endParaRPr>
          </a:p>
          <a:p>
            <a:endParaRPr lang="en-US" altLang="zh-CN" sz="1800" dirty="0">
              <a:latin typeface="+mn-lt"/>
            </a:endParaRPr>
          </a:p>
          <a:p>
            <a:endParaRPr lang="en-US" altLang="zh-CN" sz="1800" dirty="0">
              <a:latin typeface="+mn-lt"/>
            </a:endParaRPr>
          </a:p>
          <a:p>
            <a:endParaRPr lang="en-US" altLang="zh-CN" sz="1800" dirty="0">
              <a:latin typeface="+mn-lt"/>
            </a:endParaRPr>
          </a:p>
          <a:p>
            <a:endParaRPr lang="en-US" altLang="zh-CN" sz="1800" dirty="0">
              <a:latin typeface="+mn-lt"/>
            </a:endParaRPr>
          </a:p>
          <a:p>
            <a:endParaRPr lang="zh-CN" altLang="en-US" sz="1800" dirty="0"/>
          </a:p>
          <a:p>
            <a:endParaRPr lang="zh-CN" altLang="en-US" sz="180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AC936AB-A281-4D02-89EA-7783E44FF7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0267" y="1454241"/>
            <a:ext cx="6707712" cy="50782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Summary</a:t>
            </a:r>
            <a:endParaRPr lang="zh-CN" altLang="en-US" sz="2800" dirty="0"/>
          </a:p>
        </p:txBody>
      </p:sp>
      <p:sp>
        <p:nvSpPr>
          <p:cNvPr id="4" name="文本占位符 2">
            <a:extLst>
              <a:ext uri="{FF2B5EF4-FFF2-40B4-BE49-F238E27FC236}">
                <a16:creationId xmlns:a16="http://schemas.microsoft.com/office/drawing/2014/main" id="{8F2025CF-6E95-4398-B14E-5AF937CE5386}"/>
              </a:ext>
            </a:extLst>
          </p:cNvPr>
          <p:cNvSpPr txBox="1">
            <a:spLocks/>
          </p:cNvSpPr>
          <p:nvPr/>
        </p:nvSpPr>
        <p:spPr>
          <a:xfrm>
            <a:off x="8099777" y="4609486"/>
            <a:ext cx="2105378" cy="507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667" b="1" i="0" kern="1200" baseline="0">
                <a:solidFill>
                  <a:srgbClr val="00B2DD"/>
                </a:solidFill>
                <a:latin typeface="+mn-lt"/>
                <a:ea typeface="Avenir Next Demi Bold" charset="0"/>
                <a:cs typeface="Avenir Next Demi Bold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i="0" kern="120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i="0" kern="120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i="0" kern="1200">
                <a:solidFill>
                  <a:schemeClr val="tx1"/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Thank you!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2741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3" grpId="0" build="p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4F46466-2744-46CE-B9B5-EA209444F45E}"/>
              </a:ext>
            </a:extLst>
          </p:cNvPr>
          <p:cNvSpPr txBox="1">
            <a:spLocks/>
          </p:cNvSpPr>
          <p:nvPr/>
        </p:nvSpPr>
        <p:spPr>
          <a:xfrm>
            <a:off x="5328356" y="3429000"/>
            <a:ext cx="1535288" cy="664740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defRPr>
            </a:lvl1pPr>
          </a:lstStyle>
          <a:p>
            <a:r>
              <a:rPr lang="en-US" altLang="zh-CN" sz="3733" dirty="0">
                <a:solidFill>
                  <a:srgbClr val="00B2DD"/>
                </a:solidFill>
                <a:latin typeface="+mn-lt"/>
              </a:rPr>
              <a:t>Q &amp; A</a:t>
            </a:r>
            <a:endParaRPr lang="zh-CN" altLang="en-US" sz="3733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32344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CN" sz="2000" b="1" dirty="0"/>
              <a:t>Natural</a:t>
            </a:r>
            <a:r>
              <a:rPr lang="en-US" altLang="zh-CN" sz="2000" dirty="0"/>
              <a:t>:</a:t>
            </a:r>
            <a:r>
              <a:rPr lang="en-US" altLang="zh-CN" sz="2000" b="1" dirty="0"/>
              <a:t> </a:t>
            </a:r>
            <a:r>
              <a:rPr lang="en-US" altLang="zh-CN" sz="2000" dirty="0"/>
              <a:t>Intuitive operational model of finite-state automata.</a:t>
            </a:r>
            <a:endParaRPr lang="zh-CN" altLang="en-US" sz="2000" dirty="0"/>
          </a:p>
          <a:p>
            <a:r>
              <a:rPr lang="en-US" altLang="zh-CN" sz="2000" b="1" dirty="0"/>
              <a:t>Robust</a:t>
            </a:r>
            <a:r>
              <a:rPr lang="en-US" altLang="zh-CN" sz="2000" dirty="0"/>
              <a:t>: Alternative characterizations and closure properties.</a:t>
            </a:r>
            <a:endParaRPr lang="zh-CN" altLang="en-US" sz="2000" dirty="0"/>
          </a:p>
          <a:p>
            <a:r>
              <a:rPr lang="en-US" sz="2000" b="1" dirty="0"/>
              <a:t>Analyzable</a:t>
            </a:r>
            <a:r>
              <a:rPr lang="en-US" sz="2000" dirty="0"/>
              <a:t>: </a:t>
            </a:r>
            <a:r>
              <a:rPr lang="en-US" altLang="zh-CN" sz="2000" dirty="0"/>
              <a:t>Algorithms for emptiness, equivalence …</a:t>
            </a:r>
          </a:p>
          <a:p>
            <a:r>
              <a:rPr lang="en-US" altLang="zh-CN" sz="2000" b="1" dirty="0"/>
              <a:t>Applications</a:t>
            </a:r>
            <a:r>
              <a:rPr lang="en-US" altLang="zh-CN" sz="2000" dirty="0"/>
              <a:t>: Algorithmic verification, text processing …</a:t>
            </a:r>
            <a:endParaRPr lang="zh-CN" altLang="en-US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Regular Languages</a:t>
            </a:r>
            <a:endParaRPr lang="zh-CN" altLang="en-US" sz="2800" dirty="0"/>
          </a:p>
          <a:p>
            <a:endParaRPr lang="en-US" sz="2800" dirty="0">
              <a:latin typeface="+mn-lt"/>
            </a:endParaRPr>
          </a:p>
        </p:txBody>
      </p:sp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82C16A4C-93DA-40E5-82E1-6E3C61182C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9464" y="2695842"/>
            <a:ext cx="3282441" cy="148930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92F44B1-C740-4033-8852-5CA6827675E9}"/>
              </a:ext>
            </a:extLst>
          </p:cNvPr>
          <p:cNvSpPr txBox="1"/>
          <p:nvPr/>
        </p:nvSpPr>
        <p:spPr>
          <a:xfrm>
            <a:off x="9552723" y="4080984"/>
            <a:ext cx="1495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DFA example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27877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5904089" y="606869"/>
            <a:ext cx="5147734" cy="828157"/>
          </a:xfrm>
        </p:spPr>
        <p:txBody>
          <a:bodyPr>
            <a:noAutofit/>
          </a:bodyPr>
          <a:lstStyle/>
          <a:p>
            <a:r>
              <a:rPr lang="en-US" altLang="zh-CN" sz="2800" dirty="0"/>
              <a:t>Verification of List-processing Programs</a:t>
            </a:r>
            <a:endParaRPr lang="zh-CN" alt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096000" y="1611404"/>
            <a:ext cx="4955822" cy="13610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altLang="zh-CN" sz="2000" b="0" dirty="0"/>
              <a:t>We can preform a simple function D* </a:t>
            </a:r>
            <a:r>
              <a:rPr lang="zh-CN" altLang="en-US" sz="2000" b="0" i="0" u="none" strike="noStrike" baseline="0" dirty="0">
                <a:latin typeface="Wingdings" panose="05000000000000000000" pitchFamily="2" charset="2"/>
              </a:rPr>
              <a:t></a:t>
            </a:r>
            <a:r>
              <a:rPr lang="en-US" altLang="zh-CN" sz="2000" b="0" dirty="0"/>
              <a:t>D* using such as a program</a:t>
            </a:r>
          </a:p>
          <a:p>
            <a:r>
              <a:rPr lang="en-US" altLang="zh-CN" sz="2000" b="0" dirty="0"/>
              <a:t>Typically: Insert, Delete, Reverse …</a:t>
            </a:r>
            <a:endParaRPr lang="zh-CN" altLang="en-US" sz="2000" b="0" dirty="0"/>
          </a:p>
        </p:txBody>
      </p:sp>
      <p:pic>
        <p:nvPicPr>
          <p:cNvPr id="11" name="图片 10" descr="卡通人物&#10;&#10;低可信度描述已自动生成">
            <a:extLst>
              <a:ext uri="{FF2B5EF4-FFF2-40B4-BE49-F238E27FC236}">
                <a16:creationId xmlns:a16="http://schemas.microsoft.com/office/drawing/2014/main" id="{9EFF152E-B292-45B6-9838-0ABD2D8E9B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4089" y="3148850"/>
            <a:ext cx="4955822" cy="1361068"/>
          </a:xfrm>
          <a:prstGeom prst="rect">
            <a:avLst/>
          </a:prstGeom>
        </p:spPr>
      </p:pic>
      <p:pic>
        <p:nvPicPr>
          <p:cNvPr id="4" name="图片 3" descr="文本, 信件&#10;&#10;描述已自动生成">
            <a:extLst>
              <a:ext uri="{FF2B5EF4-FFF2-40B4-BE49-F238E27FC236}">
                <a16:creationId xmlns:a16="http://schemas.microsoft.com/office/drawing/2014/main" id="{E1C54B67-56E5-4E65-92DA-78060F8F3B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165" y="62753"/>
            <a:ext cx="3658232" cy="510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932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178988" y="3099144"/>
            <a:ext cx="6858701" cy="3283944"/>
          </a:xfrm>
        </p:spPr>
        <p:txBody>
          <a:bodyPr>
            <a:normAutofit/>
          </a:bodyPr>
          <a:lstStyle/>
          <a:p>
            <a:r>
              <a:rPr lang="en-US" altLang="zh-CN" sz="2000" dirty="0"/>
              <a:t>Applications: list-processing programs verification, document transformation</a:t>
            </a:r>
          </a:p>
          <a:p>
            <a:r>
              <a:rPr lang="en-US" altLang="zh-CN" sz="2000" dirty="0"/>
              <a:t>Defined by variation of classical finite-state automata</a:t>
            </a:r>
            <a:endParaRPr lang="zh-CN" altLang="en-US" sz="2000" dirty="0"/>
          </a:p>
          <a:p>
            <a:pPr algn="l"/>
            <a:r>
              <a:rPr lang="en-US" altLang="zh-CN" sz="2000" dirty="0"/>
              <a:t>Closed under sequential composition</a:t>
            </a:r>
          </a:p>
          <a:p>
            <a:pPr algn="l"/>
            <a:r>
              <a:rPr lang="en-US" altLang="zh-CN" sz="2000" dirty="0"/>
              <a:t>Decidable to check equivalence </a:t>
            </a:r>
            <a:endParaRPr lang="zh-CN" altLang="en-US" sz="2000" dirty="0"/>
          </a:p>
          <a:p>
            <a:r>
              <a:rPr lang="en-US" altLang="zh-CN" sz="2000" dirty="0"/>
              <a:t>The ratio of the length of the output string to the length of the input string is bounded by O(n)</a:t>
            </a:r>
          </a:p>
          <a:p>
            <a:endParaRPr lang="zh-CN" altLang="en-US" sz="2000" b="0" i="0" u="none" strike="noStrike" baseline="0" dirty="0">
              <a:solidFill>
                <a:srgbClr val="C00000"/>
              </a:solidFill>
              <a:latin typeface="ComicSansMS"/>
            </a:endParaRPr>
          </a:p>
          <a:p>
            <a:endParaRPr lang="en-US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+mn-lt"/>
              </a:rPr>
              <a:t>Regular functions</a:t>
            </a:r>
          </a:p>
        </p:txBody>
      </p:sp>
    </p:spTree>
    <p:extLst>
      <p:ext uri="{BB962C8B-B14F-4D97-AF65-F5344CB8AC3E}">
        <p14:creationId xmlns:p14="http://schemas.microsoft.com/office/powerpoint/2010/main" val="964581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178989" y="3099144"/>
            <a:ext cx="10012886" cy="3283944"/>
          </a:xfrm>
        </p:spPr>
        <p:txBody>
          <a:bodyPr>
            <a:normAutofit/>
          </a:bodyPr>
          <a:lstStyle/>
          <a:p>
            <a:pPr>
              <a:buClr>
                <a:srgbClr val="00B2DD"/>
              </a:buClr>
            </a:pPr>
            <a:r>
              <a:rPr lang="en-US" sz="2000" dirty="0">
                <a:latin typeface="+mn-lt"/>
              </a:rPr>
              <a:t>Simulate different transducer models that express regular functions</a:t>
            </a:r>
          </a:p>
          <a:p>
            <a:pPr marL="0" indent="0">
              <a:buNone/>
            </a:pPr>
            <a:r>
              <a:rPr lang="en-US" altLang="zh-CN" sz="1800" dirty="0"/>
              <a:t>	- Deterministic two-way finite state transducers (2DFT)                [</a:t>
            </a:r>
            <a:r>
              <a:rPr lang="en-US" altLang="zh-CN" sz="1800" dirty="0" err="1"/>
              <a:t>Gisburg</a:t>
            </a:r>
            <a:r>
              <a:rPr lang="en-US" altLang="zh-CN" sz="1800" dirty="0"/>
              <a:t> and Rose, 1966]</a:t>
            </a:r>
          </a:p>
          <a:p>
            <a:pPr marL="0" indent="0">
              <a:buNone/>
            </a:pPr>
            <a:r>
              <a:rPr lang="en-US" altLang="zh-CN" sz="1800" dirty="0"/>
              <a:t>	- Deterministic streaming string transducers (SST)                [Alur and </a:t>
            </a:r>
            <a:r>
              <a:rPr lang="en-US" altLang="zh-CN" sz="1800" dirty="0" err="1"/>
              <a:t>Cerný</a:t>
            </a:r>
            <a:r>
              <a:rPr lang="en-US" altLang="zh-CN" sz="1800" dirty="0"/>
              <a:t>, FSTTCS 2010]</a:t>
            </a:r>
            <a:endParaRPr lang="zh-CN" altLang="en-US" sz="1800" dirty="0"/>
          </a:p>
          <a:p>
            <a:pPr marL="0" indent="0">
              <a:buNone/>
            </a:pPr>
            <a:r>
              <a:rPr lang="en-US" altLang="zh-CN" sz="1800" dirty="0"/>
              <a:t>	- Deterministic MSO transducers (MSOT)    [</a:t>
            </a:r>
            <a:r>
              <a:rPr lang="en-US" altLang="zh-CN" sz="1800" dirty="0" err="1"/>
              <a:t>Engelfriet</a:t>
            </a:r>
            <a:r>
              <a:rPr lang="en-US" altLang="zh-CN" sz="1800" dirty="0"/>
              <a:t> and </a:t>
            </a:r>
            <a:r>
              <a:rPr lang="en-US" altLang="zh-CN" sz="1800" dirty="0" err="1"/>
              <a:t>Hoogeboom</a:t>
            </a:r>
            <a:r>
              <a:rPr lang="en-US" altLang="zh-CN" sz="1800" dirty="0"/>
              <a:t>, ACM TOCL 2001]</a:t>
            </a:r>
            <a:endParaRPr lang="zh-CN" altLang="en-US" sz="1800" dirty="0"/>
          </a:p>
          <a:p>
            <a:r>
              <a:rPr lang="en-US" altLang="zh-CN" sz="2000" dirty="0"/>
              <a:t>Simulate translation algorithms between different models</a:t>
            </a:r>
          </a:p>
          <a:p>
            <a:pPr marL="0" indent="0">
              <a:buNone/>
            </a:pPr>
            <a:r>
              <a:rPr lang="en-US" altLang="zh-CN" sz="2000" dirty="0"/>
              <a:t>	</a:t>
            </a:r>
            <a:r>
              <a:rPr lang="en-US" altLang="zh-CN" sz="1800" dirty="0"/>
              <a:t>- 2DFT </a:t>
            </a:r>
            <a:r>
              <a:rPr lang="zh-CN" altLang="en-US" sz="1800" dirty="0"/>
              <a:t>↔ </a:t>
            </a:r>
            <a:r>
              <a:rPr lang="en-US" altLang="zh-CN" sz="1800" dirty="0"/>
              <a:t>SST                                                         [</a:t>
            </a:r>
            <a:r>
              <a:rPr lang="en-US" altLang="zh-CN" sz="1800" dirty="0" err="1"/>
              <a:t>Dartois</a:t>
            </a:r>
            <a:r>
              <a:rPr lang="en-US" altLang="zh-CN" sz="1800" dirty="0"/>
              <a:t>, </a:t>
            </a:r>
            <a:r>
              <a:rPr lang="en-US" altLang="zh-CN" sz="1800" dirty="0" err="1"/>
              <a:t>Jecker</a:t>
            </a:r>
            <a:r>
              <a:rPr lang="en-US" altLang="zh-CN" sz="1800" dirty="0"/>
              <a:t> and </a:t>
            </a:r>
            <a:r>
              <a:rPr lang="en-US" altLang="zh-CN" sz="1800" dirty="0" err="1"/>
              <a:t>Reynier</a:t>
            </a:r>
            <a:r>
              <a:rPr lang="en-US" altLang="zh-CN" sz="1800" dirty="0"/>
              <a:t>, DLT 2016]</a:t>
            </a:r>
          </a:p>
          <a:p>
            <a:endParaRPr lang="zh-CN" altLang="en-US" sz="2000" dirty="0"/>
          </a:p>
          <a:p>
            <a:pPr>
              <a:buClr>
                <a:srgbClr val="00B2DD"/>
              </a:buClr>
            </a:pPr>
            <a:endParaRPr lang="en-US" sz="2000" dirty="0">
              <a:latin typeface="+mn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+mn-lt"/>
              </a:rPr>
              <a:t>Project objectives</a:t>
            </a:r>
          </a:p>
        </p:txBody>
      </p:sp>
    </p:spTree>
    <p:extLst>
      <p:ext uri="{BB962C8B-B14F-4D97-AF65-F5344CB8AC3E}">
        <p14:creationId xmlns:p14="http://schemas.microsoft.com/office/powerpoint/2010/main" val="2689669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178989" y="3171382"/>
            <a:ext cx="5718521" cy="2992351"/>
          </a:xfrm>
        </p:spPr>
        <p:txBody>
          <a:bodyPr>
            <a:normAutofit/>
          </a:bodyPr>
          <a:lstStyle/>
          <a:p>
            <a:pPr>
              <a:buClr>
                <a:srgbClr val="00B2DD"/>
              </a:buClr>
            </a:pPr>
            <a:r>
              <a:rPr lang="en-US" sz="2000" dirty="0">
                <a:latin typeface="+mn-lt"/>
              </a:rPr>
              <a:t>Consist of finite sets of states, input and output alphabet, initial and final states and a transition function</a:t>
            </a:r>
          </a:p>
          <a:p>
            <a:pPr>
              <a:buClr>
                <a:srgbClr val="00B2DD"/>
              </a:buClr>
            </a:pPr>
            <a:r>
              <a:rPr lang="en-US" sz="2000" dirty="0">
                <a:latin typeface="+mn-lt"/>
              </a:rPr>
              <a:t>Different transition function comparing to DFA (output </a:t>
            </a:r>
            <a:r>
              <a:rPr lang="en-US" sz="2000" dirty="0"/>
              <a:t>symbol and m</a:t>
            </a:r>
            <a:r>
              <a:rPr lang="en-US" sz="2000" dirty="0">
                <a:latin typeface="+mn-lt"/>
              </a:rPr>
              <a:t>oving direction)</a:t>
            </a:r>
          </a:p>
          <a:p>
            <a:r>
              <a:rPr lang="en-US" altLang="zh-CN" sz="2000" dirty="0"/>
              <a:t>Closure under sequential composition (</a:t>
            </a:r>
            <a:r>
              <a:rPr lang="en-US" altLang="zh-CN" sz="2000" dirty="0" err="1"/>
              <a:t>Chytil</a:t>
            </a:r>
            <a:r>
              <a:rPr lang="en-US" altLang="zh-CN" sz="2000" dirty="0"/>
              <a:t> and </a:t>
            </a:r>
            <a:r>
              <a:rPr lang="en-US" altLang="zh-CN" sz="2000" dirty="0" err="1"/>
              <a:t>Jákl</a:t>
            </a:r>
            <a:r>
              <a:rPr lang="en-US" altLang="zh-CN" sz="2000" dirty="0"/>
              <a:t>, ICALP 1977)</a:t>
            </a:r>
            <a:endParaRPr lang="zh-CN" altLang="en-US" sz="2000" dirty="0"/>
          </a:p>
          <a:p>
            <a:pPr>
              <a:buClr>
                <a:srgbClr val="00B2DD"/>
              </a:buClr>
            </a:pPr>
            <a:endParaRPr lang="en-US" sz="2000" dirty="0">
              <a:latin typeface="+mn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1178988" y="2188020"/>
            <a:ext cx="7648923" cy="461818"/>
          </a:xfrm>
        </p:spPr>
        <p:txBody>
          <a:bodyPr>
            <a:noAutofit/>
          </a:bodyPr>
          <a:lstStyle/>
          <a:p>
            <a:r>
              <a:rPr lang="en-US" altLang="zh-CN" sz="2800" dirty="0"/>
              <a:t>Deterministic two-way finite state transducers (2DFT)</a:t>
            </a:r>
            <a:endParaRPr lang="zh-CN" altLang="en-US" sz="2800" dirty="0"/>
          </a:p>
          <a:p>
            <a:endParaRPr lang="en-US" sz="2800" dirty="0"/>
          </a:p>
        </p:txBody>
      </p:sp>
      <p:pic>
        <p:nvPicPr>
          <p:cNvPr id="6" name="图片 5" descr="图示&#10;&#10;描述已自动生成">
            <a:extLst>
              <a:ext uri="{FF2B5EF4-FFF2-40B4-BE49-F238E27FC236}">
                <a16:creationId xmlns:a16="http://schemas.microsoft.com/office/drawing/2014/main" id="{27A84485-9AFB-4A69-9BA8-C61AF9FC94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2098" y="2843679"/>
            <a:ext cx="4651439" cy="176453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7EAE557-44F4-4D58-A3DF-D38073C41BF4}"/>
              </a:ext>
            </a:extLst>
          </p:cNvPr>
          <p:cNvSpPr txBox="1"/>
          <p:nvPr/>
        </p:nvSpPr>
        <p:spPr>
          <a:xfrm>
            <a:off x="9031798" y="4432725"/>
            <a:ext cx="159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2DFT example</a:t>
            </a:r>
            <a:endParaRPr lang="zh-CN" altLang="en-US" dirty="0"/>
          </a:p>
        </p:txBody>
      </p:sp>
      <p:sp>
        <p:nvSpPr>
          <p:cNvPr id="9" name="箭头: 下 8">
            <a:extLst>
              <a:ext uri="{FF2B5EF4-FFF2-40B4-BE49-F238E27FC236}">
                <a16:creationId xmlns:a16="http://schemas.microsoft.com/office/drawing/2014/main" id="{3F0DE58C-784B-47A6-852F-EEE9189B1139}"/>
              </a:ext>
            </a:extLst>
          </p:cNvPr>
          <p:cNvSpPr/>
          <p:nvPr/>
        </p:nvSpPr>
        <p:spPr>
          <a:xfrm>
            <a:off x="9548300" y="5177425"/>
            <a:ext cx="267262" cy="366360"/>
          </a:xfrm>
          <a:prstGeom prst="downArrow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4BA7A6C-9565-4CE6-A78A-9D6543EB3324}"/>
              </a:ext>
            </a:extLst>
          </p:cNvPr>
          <p:cNvSpPr txBox="1"/>
          <p:nvPr/>
        </p:nvSpPr>
        <p:spPr>
          <a:xfrm>
            <a:off x="9031798" y="5456650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⊢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741AE5C-6788-4233-8C6B-73004587946A}"/>
              </a:ext>
            </a:extLst>
          </p:cNvPr>
          <p:cNvSpPr txBox="1"/>
          <p:nvPr/>
        </p:nvSpPr>
        <p:spPr>
          <a:xfrm>
            <a:off x="10903924" y="5456650"/>
            <a:ext cx="33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⊣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375E1C6-409A-45A5-A81F-8A02B13C6361}"/>
              </a:ext>
            </a:extLst>
          </p:cNvPr>
          <p:cNvSpPr txBox="1"/>
          <p:nvPr/>
        </p:nvSpPr>
        <p:spPr>
          <a:xfrm>
            <a:off x="9525478" y="5456650"/>
            <a:ext cx="3129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cs typeface="Arial" panose="020B0604020202020204" pitchFamily="34" charset="0"/>
              </a:rPr>
              <a:t>a</a:t>
            </a:r>
            <a:endParaRPr lang="zh-CN" altLang="en-US" sz="2000" dirty="0">
              <a:cs typeface="Arial" panose="020B060402020202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6E222C6-814E-4B6D-B46C-AC7ACA46E9A8}"/>
              </a:ext>
            </a:extLst>
          </p:cNvPr>
          <p:cNvSpPr txBox="1"/>
          <p:nvPr/>
        </p:nvSpPr>
        <p:spPr>
          <a:xfrm>
            <a:off x="9979082" y="5456650"/>
            <a:ext cx="3321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cs typeface="Arial" panose="020B0604020202020204" pitchFamily="34" charset="0"/>
              </a:rPr>
              <a:t>b</a:t>
            </a:r>
            <a:endParaRPr lang="zh-CN" altLang="en-US" sz="2000" dirty="0">
              <a:cs typeface="Arial" panose="020B060402020202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22FB7DE-A03A-483D-9241-82F96882874D}"/>
              </a:ext>
            </a:extLst>
          </p:cNvPr>
          <p:cNvSpPr txBox="1"/>
          <p:nvPr/>
        </p:nvSpPr>
        <p:spPr>
          <a:xfrm>
            <a:off x="10450320" y="5456650"/>
            <a:ext cx="3321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cs typeface="Arial" panose="020B0604020202020204" pitchFamily="34" charset="0"/>
              </a:rPr>
              <a:t>b</a:t>
            </a:r>
            <a:endParaRPr lang="zh-CN" altLang="en-US" sz="2000" dirty="0">
              <a:cs typeface="Arial" panose="020B060402020202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44046C7-416E-4C5D-9B80-8AA0C6D03898}"/>
              </a:ext>
            </a:extLst>
          </p:cNvPr>
          <p:cNvSpPr txBox="1"/>
          <p:nvPr/>
        </p:nvSpPr>
        <p:spPr>
          <a:xfrm>
            <a:off x="7657704" y="5455164"/>
            <a:ext cx="1374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Input string: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E9DCF89-1FA6-4C62-AE6D-02851BF5C66A}"/>
              </a:ext>
            </a:extLst>
          </p:cNvPr>
          <p:cNvSpPr txBox="1"/>
          <p:nvPr/>
        </p:nvSpPr>
        <p:spPr>
          <a:xfrm>
            <a:off x="7466946" y="5979067"/>
            <a:ext cx="1564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Output string: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AFACA6B-2F00-4E10-B1C4-35627E8A0B4B}"/>
              </a:ext>
            </a:extLst>
          </p:cNvPr>
          <p:cNvSpPr txBox="1"/>
          <p:nvPr/>
        </p:nvSpPr>
        <p:spPr>
          <a:xfrm>
            <a:off x="7421243" y="5177425"/>
            <a:ext cx="1603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Reading head:</a:t>
            </a:r>
            <a:endParaRPr lang="zh-CN" altLang="en-US" dirty="0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64D59B51-6B57-4F11-8DD7-229E48100728}"/>
              </a:ext>
            </a:extLst>
          </p:cNvPr>
          <p:cNvSpPr/>
          <p:nvPr/>
        </p:nvSpPr>
        <p:spPr>
          <a:xfrm>
            <a:off x="8498428" y="3889560"/>
            <a:ext cx="470780" cy="485634"/>
          </a:xfrm>
          <a:prstGeom prst="ellipse">
            <a:avLst/>
          </a:prstGeom>
          <a:noFill/>
          <a:ln w="762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71048B4B-F88D-4E4C-949E-F69A4C8C5CC2}"/>
              </a:ext>
            </a:extLst>
          </p:cNvPr>
          <p:cNvSpPr/>
          <p:nvPr/>
        </p:nvSpPr>
        <p:spPr>
          <a:xfrm>
            <a:off x="8263870" y="2939243"/>
            <a:ext cx="939895" cy="232139"/>
          </a:xfrm>
          <a:prstGeom prst="rect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49431D29-6D06-44AB-90E5-5525E4232C25}"/>
              </a:ext>
            </a:extLst>
          </p:cNvPr>
          <p:cNvSpPr txBox="1"/>
          <p:nvPr/>
        </p:nvSpPr>
        <p:spPr>
          <a:xfrm>
            <a:off x="9045424" y="5954137"/>
            <a:ext cx="3129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cs typeface="Arial" panose="020B0604020202020204" pitchFamily="34" charset="0"/>
              </a:rPr>
              <a:t>a</a:t>
            </a:r>
            <a:endParaRPr lang="zh-CN" altLang="en-US" sz="2000" dirty="0">
              <a:cs typeface="Arial" panose="020B0604020202020204" pitchFamily="34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A9FE874-1765-42C9-8071-DDC02F9339CA}"/>
              </a:ext>
            </a:extLst>
          </p:cNvPr>
          <p:cNvSpPr txBox="1"/>
          <p:nvPr/>
        </p:nvSpPr>
        <p:spPr>
          <a:xfrm>
            <a:off x="9176112" y="5954137"/>
            <a:ext cx="3321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cs typeface="Arial" panose="020B0604020202020204" pitchFamily="34" charset="0"/>
              </a:rPr>
              <a:t>b</a:t>
            </a:r>
            <a:endParaRPr lang="zh-CN" altLang="en-US" sz="2000" dirty="0">
              <a:cs typeface="Arial" panose="020B0604020202020204" pitchFamily="34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086F31C3-6C74-4B49-9917-99D98EB806D0}"/>
              </a:ext>
            </a:extLst>
          </p:cNvPr>
          <p:cNvSpPr txBox="1"/>
          <p:nvPr/>
        </p:nvSpPr>
        <p:spPr>
          <a:xfrm>
            <a:off x="9324654" y="5955469"/>
            <a:ext cx="3321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cs typeface="Arial" panose="020B0604020202020204" pitchFamily="34" charset="0"/>
              </a:rPr>
              <a:t>b</a:t>
            </a:r>
            <a:endParaRPr lang="zh-CN" altLang="en-US" sz="2000" dirty="0">
              <a:cs typeface="Arial" panose="020B0604020202020204" pitchFamily="34" charset="0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13A2E490-65B8-49D8-988B-3DEC579C6807}"/>
              </a:ext>
            </a:extLst>
          </p:cNvPr>
          <p:cNvSpPr txBox="1"/>
          <p:nvPr/>
        </p:nvSpPr>
        <p:spPr>
          <a:xfrm>
            <a:off x="9471489" y="5953758"/>
            <a:ext cx="3321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cs typeface="Arial" panose="020B0604020202020204" pitchFamily="34" charset="0"/>
              </a:rPr>
              <a:t>b</a:t>
            </a:r>
            <a:endParaRPr lang="zh-CN" altLang="en-US" sz="2000" dirty="0">
              <a:cs typeface="Arial" panose="020B0604020202020204" pitchFamily="34" charset="0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F2DF0E7-5165-47A4-AC76-528A2EDD0BF5}"/>
              </a:ext>
            </a:extLst>
          </p:cNvPr>
          <p:cNvSpPr txBox="1"/>
          <p:nvPr/>
        </p:nvSpPr>
        <p:spPr>
          <a:xfrm>
            <a:off x="9622312" y="5958491"/>
            <a:ext cx="3321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cs typeface="Arial" panose="020B0604020202020204" pitchFamily="34" charset="0"/>
              </a:rPr>
              <a:t>b</a:t>
            </a:r>
            <a:endParaRPr lang="zh-CN" altLang="en-US" sz="2000" dirty="0">
              <a:cs typeface="Arial" panose="020B0604020202020204" pitchFamily="34" charset="0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69E4F2D6-A7E3-4A98-8C19-E004ADF29073}"/>
              </a:ext>
            </a:extLst>
          </p:cNvPr>
          <p:cNvSpPr txBox="1"/>
          <p:nvPr/>
        </p:nvSpPr>
        <p:spPr>
          <a:xfrm>
            <a:off x="9773043" y="5952805"/>
            <a:ext cx="3129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cs typeface="Arial" panose="020B0604020202020204" pitchFamily="34" charset="0"/>
              </a:rPr>
              <a:t>a</a:t>
            </a:r>
            <a:endParaRPr lang="zh-CN" altLang="en-US" sz="20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298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0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1.48148E-6 L 0.03607 0.00093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97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3.7037E-7 L 0.00013 0.03704 " pathEditMode="relative" rAng="0" ptsTypes="AA">
                                      <p:cBhvr>
                                        <p:cTn id="73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6" presetClass="emph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8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607 0.00093 L 0.07214 0.00023 " pathEditMode="relative" rAng="0" ptsTypes="AA">
                                      <p:cBhvr>
                                        <p:cTn id="8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97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"/>
                            </p:stCondLst>
                            <p:childTnLst>
                              <p:par>
                                <p:cTn id="89" presetID="26" presetClass="emph" presetSubtype="0" fill="hold" grpId="8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75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1" dur="375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500"/>
                            </p:stCondLst>
                            <p:childTnLst>
                              <p:par>
                                <p:cTn id="93" presetID="26" presetClass="emph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75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5" dur="375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225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3000"/>
                            </p:stCondLst>
                            <p:childTnLst>
                              <p:par>
                                <p:cTn id="101" presetID="42" presetClass="path" presetSubtype="0" accel="50000" decel="5000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214 0.00023 L 0.11419 0.00185 " pathEditMode="relative" rAng="0" ptsTypes="AA">
                                      <p:cBhvr>
                                        <p:cTn id="10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6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3750"/>
                            </p:stCondLst>
                            <p:childTnLst>
                              <p:par>
                                <p:cTn id="104" presetID="42" presetClass="path" presetSubtype="0" accel="50000" decel="5000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3704 L 0.05898 0.13542 " pathEditMode="relative" rAng="0" ptsTypes="AA">
                                      <p:cBhvr>
                                        <p:cTn id="10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69" y="49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4500"/>
                            </p:stCondLst>
                            <p:childTnLst>
                              <p:par>
                                <p:cTn id="107" presetID="63" presetClass="path" presetSubtype="0" accel="50000" decel="5000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3.7037E-6 L 0.11757 0.00162 " pathEditMode="relative" rAng="0" ptsTypes="AA">
                                      <p:cBhvr>
                                        <p:cTn id="10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72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5250"/>
                            </p:stCondLst>
                            <p:childTnLst>
                              <p:par>
                                <p:cTn id="110" presetID="35" presetClass="path" presetSubtype="0" accel="50000" decel="5000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1419 0.00185 L 0.07213 0.00023 " pathEditMode="relative" rAng="0" ptsTypes="AA">
                                      <p:cBhvr>
                                        <p:cTn id="1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62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6000"/>
                            </p:stCondLst>
                            <p:childTnLst>
                              <p:par>
                                <p:cTn id="113" presetID="42" presetClass="path" presetSubtype="0" accel="50000" decel="5000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898 0.13542 L 0.11888 0.0331 " pathEditMode="relative" rAng="0" ptsTypes="AA">
                                      <p:cBhvr>
                                        <p:cTn id="114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95" y="-5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6750"/>
                            </p:stCondLst>
                            <p:childTnLst>
                              <p:par>
                                <p:cTn id="116" presetID="26" presetClass="emph" presetSubtype="0" fill="hold" grpId="6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75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8" dur="375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7500"/>
                            </p:stCondLst>
                            <p:childTnLst>
                              <p:par>
                                <p:cTn id="1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8250"/>
                            </p:stCondLst>
                            <p:childTnLst>
                              <p:par>
                                <p:cTn id="124" presetID="35" presetClass="path" presetSubtype="0" accel="50000" decel="5000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214 0.00023 L 0.03607 0.00092 " pathEditMode="relative" rAng="0" ptsTypes="AA">
                                      <p:cBhvr>
                                        <p:cTn id="12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7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9000"/>
                            </p:stCondLst>
                            <p:childTnLst>
                              <p:par>
                                <p:cTn id="127" presetID="26" presetClass="emph" presetSubtype="0" fill="hold" grpId="9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75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9" dur="375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9750"/>
                            </p:stCondLst>
                            <p:childTnLst>
                              <p:par>
                                <p:cTn id="131" presetID="26" presetClass="emph" presetSubtype="0" fill="hold" grpId="7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75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3" dur="375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0500"/>
                            </p:stCondLst>
                            <p:childTnLst>
                              <p:par>
                                <p:cTn id="1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1250"/>
                            </p:stCondLst>
                            <p:childTnLst>
                              <p:par>
                                <p:cTn id="139" presetID="35" presetClass="path" presetSubtype="0" accel="50000" decel="50000" fill="hold" grpId="6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607 0.00093 L 2.70833E-6 -2.96296E-6 " pathEditMode="relative" rAng="0" ptsTypes="AA">
                                      <p:cBhvr>
                                        <p:cTn id="140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0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12000"/>
                            </p:stCondLst>
                            <p:childTnLst>
                              <p:par>
                                <p:cTn id="142" presetID="42" presetClass="path" presetSubtype="0" accel="50000" decel="5000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1888 0.0331 L 0.1181 -0.00069 " pathEditMode="relative" rAng="0" ptsTypes="AA">
                                      <p:cBhvr>
                                        <p:cTn id="143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16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2750"/>
                            </p:stCondLst>
                            <p:childTnLst>
                              <p:par>
                                <p:cTn id="145" presetID="26" presetClass="emph" presetSubtype="0" fill="hold" grpId="8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" dur="75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7" dur="375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3500"/>
                            </p:stCondLst>
                            <p:childTnLst>
                              <p:par>
                                <p:cTn id="1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4250"/>
                            </p:stCondLst>
                            <p:childTnLst>
                              <p:par>
                                <p:cTn id="153" presetID="35" presetClass="path" presetSubtype="0" accel="50000" decel="50000" fill="hold" grpId="7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1.48148E-6 L -0.04154 0.00023 " pathEditMode="relative" rAng="0" ptsTypes="AA">
                                      <p:cBhvr>
                                        <p:cTn id="15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8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15000"/>
                            </p:stCondLst>
                            <p:childTnLst>
                              <p:par>
                                <p:cTn id="156" presetID="63" presetClass="path" presetSubtype="0" accel="50000" decel="50000" fill="hold" grpId="1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181 -0.0007 L 0.17799 0.13426 " pathEditMode="relative" rAng="0" ptsTypes="AA">
                                      <p:cBhvr>
                                        <p:cTn id="157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6" y="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17000"/>
                            </p:stCondLst>
                            <p:childTnLst>
                              <p:par>
                                <p:cTn id="159" presetID="63" presetClass="path" presetSubtype="0" accel="50000" decel="50000" fill="hold" grpId="9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1757 0.00162 L 0.23502 0.00162 " pathEditMode="relative" rAng="0" ptsTypes="AA">
                                      <p:cBhvr>
                                        <p:cTn id="16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7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3" grpId="0" build="p"/>
      <p:bldP spid="8" grpId="0"/>
      <p:bldP spid="9" grpId="0" animBg="1"/>
      <p:bldP spid="9" grpId="1" animBg="1"/>
      <p:bldP spid="9" grpId="2" animBg="1"/>
      <p:bldP spid="9" grpId="3" animBg="1"/>
      <p:bldP spid="9" grpId="4" animBg="1"/>
      <p:bldP spid="9" grpId="5" animBg="1"/>
      <p:bldP spid="9" grpId="6" animBg="1"/>
      <p:bldP spid="9" grpId="7" animBg="1"/>
      <p:bldP spid="10" grpId="0"/>
      <p:bldP spid="11" grpId="0"/>
      <p:bldP spid="12" grpId="0"/>
      <p:bldP spid="14" grpId="0"/>
      <p:bldP spid="15" grpId="0"/>
      <p:bldP spid="16" grpId="0"/>
      <p:bldP spid="17" grpId="0"/>
      <p:bldP spid="19" grpId="0"/>
      <p:bldP spid="20" grpId="0" animBg="1"/>
      <p:bldP spid="20" grpId="1" animBg="1"/>
      <p:bldP spid="20" grpId="3" animBg="1"/>
      <p:bldP spid="20" grpId="4" animBg="1"/>
      <p:bldP spid="20" grpId="5" animBg="1"/>
      <p:bldP spid="20" grpId="6" animBg="1"/>
      <p:bldP spid="20" grpId="7" animBg="1"/>
      <p:bldP spid="20" grpId="8" animBg="1"/>
      <p:bldP spid="20" grpId="9" animBg="1"/>
      <p:bldP spid="21" grpId="0" animBg="1"/>
      <p:bldP spid="21" grpId="1" animBg="1"/>
      <p:bldP spid="21" grpId="3" animBg="1"/>
      <p:bldP spid="21" grpId="4" animBg="1"/>
      <p:bldP spid="21" grpId="5" animBg="1"/>
      <p:bldP spid="21" grpId="8" animBg="1"/>
      <p:bldP spid="21" grpId="9" animBg="1"/>
      <p:bldP spid="21" grpId="10" animBg="1"/>
      <p:bldP spid="22" grpId="0"/>
      <p:bldP spid="23" grpId="0"/>
      <p:bldP spid="24" grpId="0"/>
      <p:bldP spid="25" grpId="0"/>
      <p:bldP spid="26" grpId="0"/>
      <p:bldP spid="2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 descr="图示&#10;&#10;描述已自动生成">
            <a:extLst>
              <a:ext uri="{FF2B5EF4-FFF2-40B4-BE49-F238E27FC236}">
                <a16:creationId xmlns:a16="http://schemas.microsoft.com/office/drawing/2014/main" id="{2977689E-C3C9-4BCC-8C31-E49B4C9AFB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843" y="2735900"/>
            <a:ext cx="4368442" cy="2184221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178990" y="3099144"/>
            <a:ext cx="6768388" cy="3283944"/>
          </a:xfrm>
        </p:spPr>
        <p:txBody>
          <a:bodyPr>
            <a:normAutofit lnSpcReduction="10000"/>
          </a:bodyPr>
          <a:lstStyle/>
          <a:p>
            <a:pPr>
              <a:buClr>
                <a:srgbClr val="00B2DD"/>
              </a:buClr>
            </a:pPr>
            <a:r>
              <a:rPr lang="en-US" sz="2000" dirty="0"/>
              <a:t>One-way transducer with registers (variables)</a:t>
            </a:r>
          </a:p>
          <a:p>
            <a:r>
              <a:rPr lang="en-US" sz="2000" dirty="0"/>
              <a:t>Consist of </a:t>
            </a:r>
            <a:r>
              <a:rPr lang="en-US" altLang="zh-CN" sz="2000" dirty="0"/>
              <a:t>finite sets of states, input and output alphabet, an initial state and three functions: partial output function, state transition function, variable update function</a:t>
            </a:r>
          </a:p>
          <a:p>
            <a:r>
              <a:rPr lang="en-US" altLang="zh-CN" sz="2000" dirty="0"/>
              <a:t>Copyless: each variable </a:t>
            </a:r>
            <a:r>
              <a:rPr lang="en-US" altLang="zh-CN" sz="2000" i="1" dirty="0"/>
              <a:t>x</a:t>
            </a:r>
            <a:r>
              <a:rPr lang="en-US" altLang="zh-CN" sz="2000" dirty="0"/>
              <a:t> can be used at most once in the </a:t>
            </a:r>
            <a:r>
              <a:rPr lang="en-US" altLang="zh-CN" sz="2100" dirty="0"/>
              <a:t>output function and variable update function </a:t>
            </a:r>
            <a:endParaRPr lang="en-US" altLang="zh-CN" sz="2000" dirty="0"/>
          </a:p>
          <a:p>
            <a:r>
              <a:rPr lang="en-US" altLang="zh-CN" sz="2000" dirty="0"/>
              <a:t>SSTs have advantages in type checking and equivalence</a:t>
            </a:r>
            <a:r>
              <a:rPr lang="zh-CN" altLang="en-US" sz="2000" dirty="0"/>
              <a:t> </a:t>
            </a:r>
            <a:r>
              <a:rPr lang="en-US" altLang="zh-CN" sz="2000" dirty="0"/>
              <a:t>checking problems (Alur and </a:t>
            </a:r>
            <a:r>
              <a:rPr lang="en-US" altLang="zh-CN" sz="2000" dirty="0" err="1"/>
              <a:t>Cerný</a:t>
            </a:r>
            <a:r>
              <a:rPr lang="en-US" altLang="zh-CN" sz="2000" dirty="0"/>
              <a:t>, POPL 2011)</a:t>
            </a:r>
            <a:endParaRPr lang="en-US" sz="2000" dirty="0"/>
          </a:p>
          <a:p>
            <a:pPr>
              <a:buClr>
                <a:srgbClr val="00B2DD"/>
              </a:buClr>
            </a:pPr>
            <a:endParaRPr lang="en-US" sz="2000" dirty="0">
              <a:latin typeface="+mn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1178989" y="2188019"/>
            <a:ext cx="8134344" cy="507823"/>
          </a:xfrm>
        </p:spPr>
        <p:txBody>
          <a:bodyPr>
            <a:noAutofit/>
          </a:bodyPr>
          <a:lstStyle/>
          <a:p>
            <a:r>
              <a:rPr lang="en-US" altLang="zh-CN" sz="2800" dirty="0"/>
              <a:t>Deterministic streaming string transducers (SST)</a:t>
            </a:r>
            <a:endParaRPr lang="zh-CN" altLang="en-US" sz="2800" dirty="0"/>
          </a:p>
          <a:p>
            <a:endParaRPr lang="en-US" sz="2800" dirty="0">
              <a:latin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9EA79FF-0061-496A-90C5-873DC095A45E}"/>
              </a:ext>
            </a:extLst>
          </p:cNvPr>
          <p:cNvSpPr txBox="1"/>
          <p:nvPr/>
        </p:nvSpPr>
        <p:spPr>
          <a:xfrm>
            <a:off x="9525478" y="4782922"/>
            <a:ext cx="143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SST example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8D86E19-74DF-4D6A-9CE7-F9C72513CDF5}"/>
              </a:ext>
            </a:extLst>
          </p:cNvPr>
          <p:cNvSpPr txBox="1"/>
          <p:nvPr/>
        </p:nvSpPr>
        <p:spPr>
          <a:xfrm>
            <a:off x="7978655" y="6197775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Variables: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A22FEBA-A761-470B-A4B1-2756A65F8E6E}"/>
              </a:ext>
            </a:extLst>
          </p:cNvPr>
          <p:cNvSpPr txBox="1"/>
          <p:nvPr/>
        </p:nvSpPr>
        <p:spPr>
          <a:xfrm>
            <a:off x="9306422" y="6013109"/>
            <a:ext cx="33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x: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24756D7-CDE6-4590-9CAB-31633DA55C19}"/>
              </a:ext>
            </a:extLst>
          </p:cNvPr>
          <p:cNvSpPr txBox="1"/>
          <p:nvPr/>
        </p:nvSpPr>
        <p:spPr>
          <a:xfrm>
            <a:off x="9306422" y="6382441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y:</a:t>
            </a:r>
            <a:endParaRPr lang="zh-CN" altLang="en-US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D6D76C0F-4D20-47B3-95C3-ED8A68E2AA0A}"/>
              </a:ext>
            </a:extLst>
          </p:cNvPr>
          <p:cNvSpPr/>
          <p:nvPr/>
        </p:nvSpPr>
        <p:spPr>
          <a:xfrm>
            <a:off x="9002312" y="3799134"/>
            <a:ext cx="541272" cy="558351"/>
          </a:xfrm>
          <a:prstGeom prst="ellipse">
            <a:avLst/>
          </a:prstGeom>
          <a:noFill/>
          <a:ln w="762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6135E27-0D3C-4813-85FB-318249ED86E3}"/>
              </a:ext>
            </a:extLst>
          </p:cNvPr>
          <p:cNvSpPr/>
          <p:nvPr/>
        </p:nvSpPr>
        <p:spPr>
          <a:xfrm>
            <a:off x="8790913" y="2792856"/>
            <a:ext cx="953769" cy="502510"/>
          </a:xfrm>
          <a:prstGeom prst="rect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箭头: 下 10">
            <a:extLst>
              <a:ext uri="{FF2B5EF4-FFF2-40B4-BE49-F238E27FC236}">
                <a16:creationId xmlns:a16="http://schemas.microsoft.com/office/drawing/2014/main" id="{45D6E639-F70A-4C4C-AB44-C59C6923BDB1}"/>
              </a:ext>
            </a:extLst>
          </p:cNvPr>
          <p:cNvSpPr/>
          <p:nvPr/>
        </p:nvSpPr>
        <p:spPr>
          <a:xfrm>
            <a:off x="9720937" y="5321428"/>
            <a:ext cx="267262" cy="366360"/>
          </a:xfrm>
          <a:prstGeom prst="downArrow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EB23436-2B31-4916-8EDD-AFB957E02432}"/>
              </a:ext>
            </a:extLst>
          </p:cNvPr>
          <p:cNvSpPr txBox="1"/>
          <p:nvPr/>
        </p:nvSpPr>
        <p:spPr>
          <a:xfrm>
            <a:off x="9705106" y="5615348"/>
            <a:ext cx="3129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cs typeface="Arial" panose="020B0604020202020204" pitchFamily="34" charset="0"/>
              </a:rPr>
              <a:t>a</a:t>
            </a:r>
            <a:endParaRPr lang="zh-CN" altLang="en-US" sz="2000" dirty="0">
              <a:cs typeface="Arial" panose="020B060402020202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8F66C7F-99DE-4D2F-962B-58586108217A}"/>
              </a:ext>
            </a:extLst>
          </p:cNvPr>
          <p:cNvSpPr txBox="1"/>
          <p:nvPr/>
        </p:nvSpPr>
        <p:spPr>
          <a:xfrm>
            <a:off x="10158710" y="5615348"/>
            <a:ext cx="3321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cs typeface="Arial" panose="020B0604020202020204" pitchFamily="34" charset="0"/>
              </a:rPr>
              <a:t>b</a:t>
            </a:r>
            <a:endParaRPr lang="zh-CN" altLang="en-US" sz="2000" dirty="0">
              <a:cs typeface="Arial" panose="020B060402020202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E9C3D3D-8C8E-4F8C-BE74-52A6D76F8D75}"/>
              </a:ext>
            </a:extLst>
          </p:cNvPr>
          <p:cNvSpPr txBox="1"/>
          <p:nvPr/>
        </p:nvSpPr>
        <p:spPr>
          <a:xfrm>
            <a:off x="10629948" y="5615348"/>
            <a:ext cx="3321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cs typeface="Arial" panose="020B0604020202020204" pitchFamily="34" charset="0"/>
              </a:rPr>
              <a:t>b</a:t>
            </a:r>
            <a:endParaRPr lang="zh-CN" altLang="en-US" sz="2000" dirty="0">
              <a:cs typeface="Arial" panose="020B0604020202020204" pitchFamily="34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ABD6830-EE40-4D21-9123-B713159EA44D}"/>
              </a:ext>
            </a:extLst>
          </p:cNvPr>
          <p:cNvSpPr txBox="1"/>
          <p:nvPr/>
        </p:nvSpPr>
        <p:spPr>
          <a:xfrm>
            <a:off x="8276468" y="5615348"/>
            <a:ext cx="1374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Input string: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B42B364-3B33-4E36-BCEF-93AA5A2084B1}"/>
              </a:ext>
            </a:extLst>
          </p:cNvPr>
          <p:cNvSpPr txBox="1"/>
          <p:nvPr/>
        </p:nvSpPr>
        <p:spPr>
          <a:xfrm>
            <a:off x="8047238" y="5289453"/>
            <a:ext cx="1603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Reading head: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6333E46-D405-4604-B981-81E4A00565CD}"/>
              </a:ext>
            </a:extLst>
          </p:cNvPr>
          <p:cNvSpPr txBox="1"/>
          <p:nvPr/>
        </p:nvSpPr>
        <p:spPr>
          <a:xfrm>
            <a:off x="9515302" y="5997720"/>
            <a:ext cx="3129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cs typeface="Arial" panose="020B0604020202020204" pitchFamily="34" charset="0"/>
              </a:rPr>
              <a:t>a</a:t>
            </a:r>
            <a:endParaRPr lang="zh-CN" altLang="en-US" sz="2000" dirty="0">
              <a:cs typeface="Arial" panose="020B0604020202020204" pitchFamily="34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DDE2092-6AD8-4F07-B55E-D0175A3A0DD5}"/>
              </a:ext>
            </a:extLst>
          </p:cNvPr>
          <p:cNvSpPr txBox="1"/>
          <p:nvPr/>
        </p:nvSpPr>
        <p:spPr>
          <a:xfrm>
            <a:off x="9661343" y="6003917"/>
            <a:ext cx="3321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cs typeface="Arial" panose="020B0604020202020204" pitchFamily="34" charset="0"/>
              </a:rPr>
              <a:t>b</a:t>
            </a:r>
            <a:endParaRPr lang="zh-CN" altLang="en-US" sz="2000" dirty="0">
              <a:cs typeface="Arial" panose="020B0604020202020204" pitchFamily="34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150BD413-2AA8-40A1-AED2-6E99CEBC2EFA}"/>
              </a:ext>
            </a:extLst>
          </p:cNvPr>
          <p:cNvSpPr txBox="1"/>
          <p:nvPr/>
        </p:nvSpPr>
        <p:spPr>
          <a:xfrm>
            <a:off x="9824966" y="5997720"/>
            <a:ext cx="3321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cs typeface="Arial" panose="020B0604020202020204" pitchFamily="34" charset="0"/>
              </a:rPr>
              <a:t>b</a:t>
            </a:r>
            <a:endParaRPr lang="zh-CN" altLang="en-US" sz="2000" dirty="0">
              <a:cs typeface="Arial" panose="020B0604020202020204" pitchFamily="34" charset="0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5746B053-4AD3-4EAB-A84D-834751B6B8F8}"/>
              </a:ext>
            </a:extLst>
          </p:cNvPr>
          <p:cNvSpPr txBox="1"/>
          <p:nvPr/>
        </p:nvSpPr>
        <p:spPr>
          <a:xfrm>
            <a:off x="9513138" y="6392639"/>
            <a:ext cx="3321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cs typeface="Arial" panose="020B0604020202020204" pitchFamily="34" charset="0"/>
              </a:rPr>
              <a:t>b</a:t>
            </a:r>
            <a:endParaRPr lang="zh-CN" altLang="en-US" sz="2000" dirty="0">
              <a:cs typeface="Arial" panose="020B0604020202020204" pitchFamily="34" charset="0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8CE5AAD9-12DB-4BB6-8EFA-D0730E491BF1}"/>
              </a:ext>
            </a:extLst>
          </p:cNvPr>
          <p:cNvSpPr txBox="1"/>
          <p:nvPr/>
        </p:nvSpPr>
        <p:spPr>
          <a:xfrm>
            <a:off x="9676817" y="6388396"/>
            <a:ext cx="3321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cs typeface="Arial" panose="020B0604020202020204" pitchFamily="34" charset="0"/>
              </a:rPr>
              <a:t>b</a:t>
            </a:r>
            <a:endParaRPr lang="zh-CN" altLang="en-US" sz="20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8451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6" presetClass="emph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5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3.7037E-6 L 0.03607 0.00092 " pathEditMode="relative" rAng="0" ptsTypes="AA">
                                      <p:cBhvr>
                                        <p:cTn id="7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97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 L 0.09088 0.07338 " pathEditMode="relative" rAng="0" ptsTypes="AA">
                                      <p:cBhvr>
                                        <p:cTn id="7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44" y="36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4.07407E-6 L 0.18073 0.00023 " pathEditMode="relative" rAng="0" ptsTypes="AA">
                                      <p:cBhvr>
                                        <p:cTn id="8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03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607 0.00092 L 0.07214 0.00023 " pathEditMode="relative" rAng="0" ptsTypes="AA">
                                      <p:cBhvr>
                                        <p:cTn id="9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97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088 0.07338 L 0.18073 -0.00185 " pathEditMode="relative" rAng="0" ptsTypes="AA">
                                      <p:cBhvr>
                                        <p:cTn id="9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92" y="-38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3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3" grpId="0" build="p"/>
      <p:bldP spid="6" grpId="0" uiExpand="1"/>
      <p:bldP spid="4" grpId="0"/>
      <p:bldP spid="7" grpId="0"/>
      <p:bldP spid="8" grpId="0"/>
      <p:bldP spid="9" grpId="0" uiExpand="1" animBg="1"/>
      <p:bldP spid="9" grpId="1" animBg="1"/>
      <p:bldP spid="9" grpId="2" animBg="1"/>
      <p:bldP spid="9" grpId="3" animBg="1"/>
      <p:bldP spid="10" grpId="0" animBg="1"/>
      <p:bldP spid="10" grpId="1" animBg="1"/>
      <p:bldP spid="10" grpId="2" animBg="1"/>
      <p:bldP spid="11" grpId="0" uiExpand="1" animBg="1"/>
      <p:bldP spid="11" grpId="1" animBg="1"/>
      <p:bldP spid="11" grpId="2" animBg="1"/>
      <p:bldP spid="14" grpId="0" uiExpand="1"/>
      <p:bldP spid="15" grpId="0" uiExpand="1"/>
      <p:bldP spid="16" grpId="0" uiExpand="1"/>
      <p:bldP spid="17" grpId="0" uiExpand="1"/>
      <p:bldP spid="18" grpId="0" uiExpand="1"/>
      <p:bldP spid="19" grpId="0" uiExpand="1"/>
      <p:bldP spid="23" grpId="0" uiExpand="1"/>
      <p:bldP spid="24" grpId="0" uiExpand="1"/>
      <p:bldP spid="25" grpId="0" uiExpand="1"/>
      <p:bldP spid="26" grpId="0" uiExpan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buClr>
                <a:srgbClr val="00B2DD"/>
              </a:buClr>
            </a:pPr>
            <a:r>
              <a:rPr lang="en-US" sz="2000" dirty="0"/>
              <a:t>Java – object-oriented programming language</a:t>
            </a:r>
          </a:p>
          <a:p>
            <a:pPr>
              <a:buClr>
                <a:srgbClr val="00B2DD"/>
              </a:buClr>
            </a:pPr>
            <a:r>
              <a:rPr lang="en-US" sz="2000" dirty="0"/>
              <a:t>Git – version control tool</a:t>
            </a:r>
          </a:p>
          <a:p>
            <a:r>
              <a:rPr lang="en-US" sz="2000" dirty="0"/>
              <a:t>GitHub – Cloud storage and </a:t>
            </a:r>
            <a:r>
              <a:rPr lang="en-US" altLang="zh-CN" sz="2000" dirty="0"/>
              <a:t>version control </a:t>
            </a:r>
            <a:endParaRPr lang="en-US" sz="2000" dirty="0"/>
          </a:p>
          <a:p>
            <a:pPr>
              <a:buClr>
                <a:srgbClr val="00B2DD"/>
              </a:buClr>
            </a:pPr>
            <a:r>
              <a:rPr lang="en-US" sz="2000" dirty="0" err="1"/>
              <a:t>LaTex</a:t>
            </a:r>
            <a:r>
              <a:rPr lang="en-US" sz="2000" dirty="0"/>
              <a:t> and </a:t>
            </a:r>
            <a:r>
              <a:rPr lang="en-US" sz="2000" dirty="0" err="1"/>
              <a:t>TikZ</a:t>
            </a:r>
            <a:r>
              <a:rPr lang="en-US" sz="2000" dirty="0"/>
              <a:t> library – graphical output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+mn-lt"/>
              </a:rPr>
              <a:t>Tools chosen for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3363898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buClr>
                <a:srgbClr val="00B2DD"/>
              </a:buClr>
            </a:pPr>
            <a:r>
              <a:rPr lang="en-US" sz="2000" dirty="0">
                <a:latin typeface="+mn-lt"/>
              </a:rPr>
              <a:t>Plan-based Methodology</a:t>
            </a:r>
          </a:p>
          <a:p>
            <a:pPr>
              <a:buClr>
                <a:srgbClr val="00B2DD"/>
              </a:buClr>
            </a:pPr>
            <a:r>
              <a:rPr lang="en-US" sz="2000" dirty="0"/>
              <a:t>Early start time</a:t>
            </a:r>
          </a:p>
          <a:p>
            <a:pPr>
              <a:buClr>
                <a:srgbClr val="00B2DD"/>
              </a:buClr>
            </a:pPr>
            <a:r>
              <a:rPr lang="en-US" sz="2000" dirty="0"/>
              <a:t>Greatest challenge: Redo translation algorithm from 2DFT to SST</a:t>
            </a:r>
          </a:p>
          <a:p>
            <a:pPr marL="457200" lvl="1" indent="0">
              <a:buClr>
                <a:srgbClr val="00B2DD"/>
              </a:buClr>
              <a:buNone/>
            </a:pPr>
            <a:r>
              <a:rPr lang="en-US" sz="1800" b="0" dirty="0">
                <a:latin typeface="+mn-lt"/>
                <a:ea typeface="Avenir Next" charset="0"/>
                <a:cs typeface="Avenir Next" charset="0"/>
              </a:rPr>
              <a:t>- </a:t>
            </a:r>
            <a:r>
              <a:rPr lang="en-US" altLang="zh-CN" sz="1800" b="0" dirty="0">
                <a:latin typeface="+mn-lt"/>
                <a:ea typeface="Avenir Next" charset="0"/>
                <a:cs typeface="Avenir Next" charset="0"/>
              </a:rPr>
              <a:t>Technical difficulties</a:t>
            </a:r>
            <a:endParaRPr lang="en-US" sz="1800" b="0" dirty="0">
              <a:latin typeface="+mn-lt"/>
              <a:ea typeface="Avenir Next" charset="0"/>
              <a:cs typeface="Avenir Next" charset="0"/>
            </a:endParaRPr>
          </a:p>
          <a:p>
            <a:pPr marL="457200" lvl="1" indent="0">
              <a:buClr>
                <a:srgbClr val="00B2DD"/>
              </a:buClr>
              <a:buNone/>
            </a:pPr>
            <a:r>
              <a:rPr lang="en-US" altLang="zh-CN" sz="1800" b="0" dirty="0">
                <a:latin typeface="+mn-lt"/>
                <a:ea typeface="Avenir Next" charset="0"/>
                <a:cs typeface="Avenir Next" charset="0"/>
              </a:rPr>
              <a:t>- Time consuming</a:t>
            </a:r>
          </a:p>
          <a:p>
            <a:pPr marL="457200" lvl="1" indent="0">
              <a:buClr>
                <a:srgbClr val="00B2DD"/>
              </a:buClr>
              <a:buNone/>
            </a:pPr>
            <a:r>
              <a:rPr lang="en-US" altLang="zh-CN" sz="1800" b="0" dirty="0">
                <a:latin typeface="+mn-lt"/>
                <a:ea typeface="Avenir Next" charset="0"/>
                <a:cs typeface="Avenir Next" charset="0"/>
              </a:rPr>
              <a:t>- Reflection helps the remaining project</a:t>
            </a:r>
          </a:p>
          <a:p>
            <a:pPr marL="457200" lvl="1" indent="0">
              <a:buClr>
                <a:srgbClr val="00B2DD"/>
              </a:buClr>
              <a:buNone/>
            </a:pPr>
            <a:endParaRPr lang="en-US" sz="1800" b="0" dirty="0">
              <a:latin typeface="+mn-lt"/>
              <a:ea typeface="Avenir Next" charset="0"/>
              <a:cs typeface="Avenir Next" charset="0"/>
            </a:endParaRPr>
          </a:p>
          <a:p>
            <a:pPr marL="0" indent="0">
              <a:buClr>
                <a:srgbClr val="00B2DD"/>
              </a:buClr>
              <a:buNone/>
            </a:pPr>
            <a:endParaRPr lang="en-US" sz="2000" dirty="0">
              <a:latin typeface="+mn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Project m</a:t>
            </a:r>
            <a:r>
              <a:rPr lang="en-US" dirty="0">
                <a:latin typeface="+mn-lt"/>
              </a:rPr>
              <a:t>anagement and challenges </a:t>
            </a:r>
          </a:p>
        </p:txBody>
      </p:sp>
    </p:spTree>
    <p:extLst>
      <p:ext uri="{BB962C8B-B14F-4D97-AF65-F5344CB8AC3E}">
        <p14:creationId xmlns:p14="http://schemas.microsoft.com/office/powerpoint/2010/main" val="3758832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3" grpId="0" build="p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1313</TotalTime>
  <Words>627</Words>
  <Application>Microsoft Office PowerPoint</Application>
  <PresentationFormat>宽屏</PresentationFormat>
  <Paragraphs>109</Paragraphs>
  <Slides>14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Avenir Next Demi Bold</vt:lpstr>
      <vt:lpstr>ComicSansMS</vt:lpstr>
      <vt:lpstr>TimesNewRoman</vt:lpstr>
      <vt:lpstr>等线</vt:lpstr>
      <vt:lpstr>等线 Light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汤 扬</dc:creator>
  <cp:lastModifiedBy>汤 扬</cp:lastModifiedBy>
  <cp:revision>19</cp:revision>
  <dcterms:created xsi:type="dcterms:W3CDTF">2022-02-13T18:58:32Z</dcterms:created>
  <dcterms:modified xsi:type="dcterms:W3CDTF">2022-03-04T23:00:56Z</dcterms:modified>
</cp:coreProperties>
</file>

<file path=docProps/thumbnail.jpeg>
</file>